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6" r:id="rId3"/>
    <p:sldId id="257" r:id="rId4"/>
    <p:sldId id="293" r:id="rId5"/>
    <p:sldId id="294" r:id="rId6"/>
    <p:sldId id="299" r:id="rId7"/>
    <p:sldId id="298" r:id="rId8"/>
    <p:sldId id="295" r:id="rId9"/>
    <p:sldId id="277" r:id="rId10"/>
    <p:sldId id="279" r:id="rId11"/>
    <p:sldId id="297" r:id="rId12"/>
    <p:sldId id="300" r:id="rId13"/>
    <p:sldId id="303" r:id="rId14"/>
    <p:sldId id="304" r:id="rId15"/>
    <p:sldId id="305" r:id="rId16"/>
    <p:sldId id="306" r:id="rId17"/>
    <p:sldId id="307" r:id="rId18"/>
    <p:sldId id="311" r:id="rId19"/>
    <p:sldId id="312" r:id="rId20"/>
    <p:sldId id="275" r:id="rId2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3333CC"/>
    <a:srgbClr val="003399"/>
    <a:srgbClr val="0066CC"/>
    <a:srgbClr val="003366"/>
    <a:srgbClr val="3366CC"/>
    <a:srgbClr val="0033CC"/>
    <a:srgbClr val="558ED5"/>
    <a:srgbClr val="0000CC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629" autoAdjust="0"/>
    <p:restoredTop sz="94660"/>
  </p:normalViewPr>
  <p:slideViewPr>
    <p:cSldViewPr>
      <p:cViewPr varScale="1">
        <p:scale>
          <a:sx n="110" d="100"/>
          <a:sy n="110" d="100"/>
        </p:scale>
        <p:origin x="-16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08C164-3E4E-48C0-8D3D-5CEF314772E5}" type="datetimeFigureOut">
              <a:rPr lang="fr-FR"/>
              <a:pPr/>
              <a:t>02/05/2014</a:t>
            </a:fld>
            <a:endParaRPr lang="fr-FR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1D187D-9976-4E53-A8CA-53300FBABD7C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38F9048-A639-434C-9735-6E3FCF1485B0}" type="datetimeFigureOut">
              <a:rPr lang="fr-FR"/>
              <a:pPr>
                <a:defRPr/>
              </a:pPr>
              <a:t>02/05/2014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1E894EA-5F55-4B56-9934-CF1D233CB79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2D208B8-9DFC-4042-847B-2A6723C88BE7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208B8-9DFC-4042-847B-2A6723C88BE7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208B8-9DFC-4042-847B-2A6723C88BE7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9"/>
          <p:cNvSpPr txBox="1">
            <a:spLocks noChangeArrowheads="1"/>
          </p:cNvSpPr>
          <p:nvPr userDrawn="1"/>
        </p:nvSpPr>
        <p:spPr bwMode="auto">
          <a:xfrm>
            <a:off x="609600" y="90805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endParaRPr lang="en-US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 descr="ECA Logo_new_EN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4427984" cy="432048"/>
          </a:xfrm>
          <a:prstGeom prst="rect">
            <a:avLst/>
          </a:prstGeom>
        </p:spPr>
      </p:pic>
      <p:pic>
        <p:nvPicPr>
          <p:cNvPr id="21" name="Picture 20" descr="2014_march statistics 2 graphic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31640" y="764704"/>
            <a:ext cx="6552728" cy="3024336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115616" y="3356992"/>
            <a:ext cx="7056784" cy="3539430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002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kern="1200" dirty="0" smtClean="0">
                <a:solidFill>
                  <a:srgbClr val="000099"/>
                </a:solidFill>
                <a:latin typeface="Adobe Heiti Std R" pitchFamily="34" charset="-128"/>
                <a:ea typeface="Adobe Heiti Std R" pitchFamily="34" charset="-128"/>
                <a:cs typeface="+mn-cs"/>
              </a:rPr>
              <a:t>Gathering, Disseminating and Communicating Statistics online </a:t>
            </a:r>
          </a:p>
          <a:p>
            <a:pPr algn="ctr"/>
            <a:endParaRPr lang="en-US" sz="3200" b="1" kern="1200" dirty="0" smtClean="0">
              <a:solidFill>
                <a:srgbClr val="000099"/>
              </a:solidFill>
              <a:latin typeface="Adobe Heiti Std R" pitchFamily="34" charset="-128"/>
              <a:ea typeface="Adobe Heiti Std R" pitchFamily="34" charset="-128"/>
              <a:cs typeface="+mn-cs"/>
            </a:endParaRPr>
          </a:p>
          <a:p>
            <a:pPr algn="ctr"/>
            <a:r>
              <a:rPr lang="en-US" sz="2800" b="1" kern="1200" dirty="0" smtClean="0">
                <a:solidFill>
                  <a:srgbClr val="00B0F0"/>
                </a:solidFill>
                <a:latin typeface="Adobe Heiti Std R" pitchFamily="34" charset="-128"/>
                <a:ea typeface="Adobe Heiti Std R" pitchFamily="34" charset="-128"/>
                <a:cs typeface="+mn-cs"/>
              </a:rPr>
              <a:t>Notes from ECA in Central Africa </a:t>
            </a:r>
          </a:p>
          <a:p>
            <a:pPr algn="ctr"/>
            <a:endParaRPr lang="en-US" sz="2800" b="1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ctr"/>
            <a:r>
              <a:rPr lang="en-US" sz="2400" b="1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Abel Akara Ticha &amp; </a:t>
            </a:r>
            <a:r>
              <a:rPr lang="en-US" sz="2400" b="1" i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Zhiyuan</a:t>
            </a:r>
            <a:r>
              <a:rPr lang="en-US" sz="2400" b="1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2400" b="1" i="1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Qian</a:t>
            </a:r>
            <a:r>
              <a:rPr lang="en-US" sz="2400" b="1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pPr algn="ctr"/>
            <a:r>
              <a:rPr lang="en-US" sz="2400" b="1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May 2014</a:t>
            </a:r>
            <a:endParaRPr lang="en-US" sz="2400" b="1" i="1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ctr"/>
            <a:endParaRPr lang="en-US" sz="24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076056" y="39537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Sub-Regional Office for Central Africa</a:t>
            </a:r>
            <a:endParaRPr lang="en-US" b="1" dirty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021288"/>
            <a:ext cx="457200" cy="457200"/>
          </a:xfrm>
        </p:spPr>
        <p:txBody>
          <a:bodyPr/>
          <a:lstStyle/>
          <a:p>
            <a:pPr>
              <a:defRPr/>
            </a:pPr>
            <a:fld id="{32D208B8-9DFC-4042-847B-2A6723C88BE7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32D208B8-9DFC-4042-847B-2A6723C88BE7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208B8-9DFC-4042-847B-2A6723C88BE7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208B8-9DFC-4042-847B-2A6723C88BE7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208B8-9DFC-4042-847B-2A6723C88BE7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208B8-9DFC-4042-847B-2A6723C88BE7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208B8-9DFC-4042-847B-2A6723C88BE7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32D208B8-9DFC-4042-847B-2A6723C88BE7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0" y="0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NIAMEY, 2014</a:t>
            </a:r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021288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2D208B8-9DFC-4042-847B-2A6723C88BE7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639944" y="476672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11" name="Picture 10" descr="ECA Logo_new_ENG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24598" y="0"/>
            <a:ext cx="3655314" cy="42199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835696" y="6536377"/>
            <a:ext cx="6912768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+mn-cs"/>
              </a:rPr>
              <a:t>Statistics Online: Notes from ECA in Central Africa:   ABEL</a:t>
            </a:r>
            <a:r>
              <a:rPr lang="en-US" sz="1200" b="1" kern="1200" baseline="0" dirty="0" smtClean="0">
                <a:solidFill>
                  <a:schemeClr val="accent1"/>
                </a:solidFill>
                <a:latin typeface="Arial" charset="0"/>
                <a:ea typeface="+mn-ea"/>
                <a:cs typeface="+mn-cs"/>
              </a:rPr>
              <a:t> AKARA TICHA &amp; </a:t>
            </a:r>
            <a:r>
              <a:rPr lang="en-US" sz="12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+mn-cs"/>
              </a:rPr>
              <a:t>ZHIYUAN QIAN </a:t>
            </a:r>
            <a:endParaRPr lang="en-US" sz="1200" b="1" kern="1200" dirty="0">
              <a:solidFill>
                <a:schemeClr val="accent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788024" y="107340"/>
            <a:ext cx="3888432" cy="3539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0066CC"/>
                </a:solidFill>
              </a:rPr>
              <a:t>Sub-Regional Office for Central Africa</a:t>
            </a:r>
            <a:endParaRPr lang="en-US" sz="1700" b="1" dirty="0">
              <a:solidFill>
                <a:srgbClr val="0066CC"/>
              </a:solidFill>
            </a:endParaRPr>
          </a:p>
        </p:txBody>
      </p:sp>
      <p:pic>
        <p:nvPicPr>
          <p:cNvPr id="15" name="Picture 14" descr="data tap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899592" y="6093296"/>
            <a:ext cx="1008112" cy="7647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208B8-9DFC-4042-847B-2A6723C88BE7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pic>
        <p:nvPicPr>
          <p:cNvPr id="6" name="Content Placeholder 5" descr="disseminate to communicat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1313" y="1665288"/>
            <a:ext cx="7378574" cy="4428008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492125"/>
            <a:ext cx="7772400" cy="1143000"/>
          </a:xfrm>
        </p:spPr>
        <p:txBody>
          <a:bodyPr>
            <a:normAutofit fontScale="90000"/>
          </a:bodyPr>
          <a:lstStyle/>
          <a:p>
            <a:pPr marL="609600" indent="-609600">
              <a:spcAft>
                <a:spcPct val="30000"/>
              </a:spcAft>
            </a:pPr>
            <a:r>
              <a:rPr lang="en-US" dirty="0" smtClean="0"/>
              <a:t>From </a:t>
            </a:r>
            <a:r>
              <a:rPr lang="en-US" dirty="0" smtClean="0"/>
              <a:t>Disseminating </a:t>
            </a:r>
            <a:r>
              <a:rPr lang="en-US" dirty="0" smtClean="0"/>
              <a:t>to </a:t>
            </a:r>
            <a:r>
              <a:rPr lang="en-US" dirty="0" smtClean="0"/>
              <a:t>Communicating</a:t>
            </a: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215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communicational tools and tactics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208B8-9DFC-4042-847B-2A6723C88BE7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pic>
        <p:nvPicPr>
          <p:cNvPr id="5" name="Content Placeholder 4" descr="Comm tools and tactics - summar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482453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he News Releas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1"/>
            <a:ext cx="9144000" cy="4464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215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communicational tools and tactics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208B8-9DFC-4042-847B-2A6723C88BE7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99592" y="1124744"/>
            <a:ext cx="7772400" cy="5040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News Releases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he News Releas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81768"/>
            <a:ext cx="9144000" cy="4311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215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communicational tools and tactics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208B8-9DFC-4042-847B-2A6723C88BE7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99592" y="1124744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Newsletters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he News Releas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4916"/>
            <a:ext cx="9144000" cy="40851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215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communicational tools and tactics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208B8-9DFC-4042-847B-2A6723C88BE7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99592" y="1124744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Blogs and opinion editorials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he News Releas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8568952" cy="4896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communicational tools and tactics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208B8-9DFC-4042-847B-2A6723C88BE7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27584" y="764704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Infographics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he News Releas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844" y="1628800"/>
            <a:ext cx="8245619" cy="44644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215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communicational tools and tactics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208B8-9DFC-4042-847B-2A6723C88BE7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99592" y="1124744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Bulk smses for website redirecting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he News Releas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7344816" cy="4752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215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communicational tools and tactics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208B8-9DFC-4042-847B-2A6723C88BE7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99592" y="908720"/>
            <a:ext cx="7772400" cy="5760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Social media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he News Releas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7807" y="1628800"/>
            <a:ext cx="5748385" cy="44644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215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communicational tools and tactics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208B8-9DFC-4042-847B-2A6723C88BE7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99592" y="1124744"/>
            <a:ext cx="7772400" cy="5760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Social media </a:t>
            </a:r>
            <a:r>
              <a:rPr lang="en-US" sz="2400" dirty="0" smtClean="0">
                <a:solidFill>
                  <a:srgbClr val="FF0000"/>
                </a:solidFill>
              </a:rPr>
              <a:t>CT’D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he News Releas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8424936" cy="4824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772400" cy="720080"/>
          </a:xfrm>
        </p:spPr>
        <p:txBody>
          <a:bodyPr>
            <a:normAutofit fontScale="90000"/>
          </a:bodyPr>
          <a:lstStyle/>
          <a:p>
            <a:pPr marL="609600" indent="-609600">
              <a:spcAft>
                <a:spcPct val="30000"/>
              </a:spcAft>
            </a:pPr>
            <a:r>
              <a:rPr lang="en-US" dirty="0" smtClean="0"/>
              <a:t>Specific Techniques and Guard Rails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208B8-9DFC-4042-847B-2A6723C88BE7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1AF90A-F01E-40BA-8F8B-4D06C1C764A7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15361" name="Rectangle 3"/>
          <p:cNvSpPr>
            <a:spLocks noGrp="1" noChangeArrowheads="1"/>
          </p:cNvSpPr>
          <p:nvPr>
            <p:ph sz="quarter" idx="1"/>
          </p:nvPr>
        </p:nvSpPr>
        <p:spPr bwMode="auto">
          <a:xfrm>
            <a:off x="611560" y="908720"/>
            <a:ext cx="8136904" cy="55451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algn="ctr">
              <a:spcAft>
                <a:spcPct val="30000"/>
              </a:spcAft>
              <a:buNone/>
            </a:pPr>
            <a:r>
              <a:rPr lang="en-US" b="1" dirty="0" smtClean="0"/>
              <a:t>PRESENTATION MAP</a:t>
            </a:r>
          </a:p>
          <a:p>
            <a:pPr marL="609600" indent="-609600">
              <a:spcAft>
                <a:spcPct val="30000"/>
              </a:spcAft>
              <a:buNone/>
            </a:pPr>
            <a:r>
              <a:rPr lang="en-US" b="1" u="sng" dirty="0" smtClean="0"/>
              <a:t>Part 1: Data Dissemination</a:t>
            </a:r>
          </a:p>
          <a:p>
            <a:pPr marL="609600" indent="-609600">
              <a:spcAft>
                <a:spcPct val="30000"/>
              </a:spcAft>
              <a:buFont typeface="Wingdings" pitchFamily="2" charset="2"/>
              <a:buChar char="q"/>
            </a:pPr>
            <a:r>
              <a:rPr lang="en-US" dirty="0" smtClean="0"/>
              <a:t>Sources of data to be disseminated</a:t>
            </a:r>
          </a:p>
          <a:p>
            <a:pPr marL="609600" indent="-609600">
              <a:spcAft>
                <a:spcPct val="30000"/>
              </a:spcAft>
              <a:buFont typeface="Wingdings" pitchFamily="2" charset="2"/>
              <a:buChar char="q"/>
            </a:pPr>
            <a:r>
              <a:rPr lang="en-US" dirty="0" smtClean="0"/>
              <a:t>Platform for data dissemination</a:t>
            </a:r>
          </a:p>
          <a:p>
            <a:pPr marL="609600" indent="-609600">
              <a:spcAft>
                <a:spcPct val="30000"/>
              </a:spcAft>
              <a:buFont typeface="Wingdings" pitchFamily="2" charset="2"/>
              <a:buChar char="q"/>
            </a:pPr>
            <a:r>
              <a:rPr lang="en-US" dirty="0" smtClean="0"/>
              <a:t>Public accessibility</a:t>
            </a:r>
          </a:p>
          <a:p>
            <a:pPr marL="609600" indent="-609600">
              <a:spcAft>
                <a:spcPct val="30000"/>
              </a:spcAft>
              <a:buNone/>
            </a:pPr>
            <a:r>
              <a:rPr lang="en-US" b="1" u="sng" dirty="0" smtClean="0"/>
              <a:t>Part 2: Data to enhance communication</a:t>
            </a:r>
          </a:p>
          <a:p>
            <a:pPr marL="609600" indent="-609600">
              <a:spcAft>
                <a:spcPct val="30000"/>
              </a:spcAft>
              <a:buFont typeface="Wingdings" pitchFamily="2" charset="2"/>
              <a:buChar char="q"/>
            </a:pPr>
            <a:r>
              <a:rPr lang="en-US" dirty="0" smtClean="0"/>
              <a:t>From </a:t>
            </a:r>
            <a:r>
              <a:rPr lang="en-US" dirty="0" smtClean="0"/>
              <a:t>Disseminating </a:t>
            </a:r>
            <a:r>
              <a:rPr lang="en-US" dirty="0" smtClean="0"/>
              <a:t>to </a:t>
            </a:r>
            <a:r>
              <a:rPr lang="en-US" dirty="0" smtClean="0"/>
              <a:t>Communicating</a:t>
            </a:r>
            <a:endParaRPr lang="en-US" dirty="0" smtClean="0"/>
          </a:p>
          <a:p>
            <a:pPr marL="609600" indent="-609600">
              <a:spcAft>
                <a:spcPct val="30000"/>
              </a:spcAft>
              <a:buFont typeface="Wingdings" pitchFamily="2" charset="2"/>
              <a:buChar char="q"/>
            </a:pPr>
            <a:r>
              <a:rPr lang="en-US" dirty="0" smtClean="0"/>
              <a:t>Our communicational tools and tactics</a:t>
            </a:r>
          </a:p>
          <a:p>
            <a:pPr marL="609600" indent="-609600">
              <a:spcAft>
                <a:spcPct val="30000"/>
              </a:spcAft>
              <a:buFont typeface="Wingdings" pitchFamily="2" charset="2"/>
              <a:buChar char="q"/>
            </a:pPr>
            <a:r>
              <a:rPr lang="en-US" dirty="0" smtClean="0"/>
              <a:t>Specific Techniques and Guard Rails</a:t>
            </a:r>
          </a:p>
        </p:txBody>
      </p:sp>
      <p:sp>
        <p:nvSpPr>
          <p:cNvPr id="15362" name="TextBox 16"/>
          <p:cNvSpPr txBox="1">
            <a:spLocks noChangeArrowheads="1"/>
          </p:cNvSpPr>
          <p:nvPr/>
        </p:nvSpPr>
        <p:spPr bwMode="auto">
          <a:xfrm>
            <a:off x="611188" y="0"/>
            <a:ext cx="813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fr-FR" b="1">
              <a:solidFill>
                <a:schemeClr val="bg1"/>
              </a:solidFill>
              <a:latin typeface="Garamond" pitchFamily="18" charset="0"/>
            </a:endParaRPr>
          </a:p>
          <a:p>
            <a:pPr marL="342900" indent="-342900"/>
            <a:endParaRPr lang="fr-FR">
              <a:latin typeface="Calibri" pitchFamily="34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3483496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endParaRPr lang="fr-FR" sz="36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6"/>
          <p:cNvSpPr txBox="1">
            <a:spLocks noChangeArrowheads="1"/>
          </p:cNvSpPr>
          <p:nvPr/>
        </p:nvSpPr>
        <p:spPr bwMode="auto">
          <a:xfrm>
            <a:off x="611188" y="0"/>
            <a:ext cx="813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fr-FR" b="1">
              <a:solidFill>
                <a:schemeClr val="bg1"/>
              </a:solidFill>
              <a:latin typeface="Garamond" pitchFamily="18" charset="0"/>
            </a:endParaRPr>
          </a:p>
          <a:p>
            <a:pPr marL="342900" indent="-342900"/>
            <a:endParaRPr lang="fr-FR">
              <a:latin typeface="Calibri" pitchFamily="34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1619250" y="93663"/>
            <a:ext cx="737235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endParaRPr lang="fr-FR" sz="36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536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1AF90A-F01E-40BA-8F8B-4D06C1C764A7}" type="slidenum">
              <a:rPr lang="fr-FR" smtClean="0"/>
              <a:pPr/>
              <a:t>20</a:t>
            </a:fld>
            <a:endParaRPr lang="fr-FR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sz="quarter" idx="1"/>
          </p:nvPr>
        </p:nvSpPr>
        <p:spPr bwMode="auto">
          <a:xfrm>
            <a:off x="899592" y="1196752"/>
            <a:ext cx="7848872" cy="4896544"/>
          </a:xfrm>
          <a:solidFill>
            <a:srgbClr val="CDFFCD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09600" indent="-609600" algn="ctr">
              <a:spcAft>
                <a:spcPct val="30000"/>
              </a:spcAft>
              <a:buNone/>
            </a:pPr>
            <a:r>
              <a:rPr lang="fr-FR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</a:t>
            </a:r>
          </a:p>
          <a:p>
            <a:pPr marL="609600" indent="-609600" algn="ctr">
              <a:spcAft>
                <a:spcPct val="30000"/>
              </a:spcAft>
              <a:buNone/>
            </a:pPr>
            <a:r>
              <a:rPr lang="fr-FR" sz="9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MERCI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1AF90A-F01E-40BA-8F8B-4D06C1C764A7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15361" name="Rectangle 3"/>
          <p:cNvSpPr>
            <a:spLocks noGrp="1" noChangeArrowheads="1"/>
          </p:cNvSpPr>
          <p:nvPr>
            <p:ph sz="quarter" idx="1"/>
          </p:nvPr>
        </p:nvSpPr>
        <p:spPr bwMode="auto">
          <a:xfrm>
            <a:off x="611560" y="908720"/>
            <a:ext cx="8136904" cy="55451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609600" indent="-609600" algn="ctr">
              <a:spcAft>
                <a:spcPct val="30000"/>
              </a:spcAft>
              <a:buNone/>
            </a:pPr>
            <a:r>
              <a:rPr lang="fr-FR" sz="5600" dirty="0" smtClean="0"/>
              <a:t>PART 1</a:t>
            </a:r>
            <a:r>
              <a:rPr lang="fr-FR" sz="8000" dirty="0" smtClean="0"/>
              <a:t> </a:t>
            </a:r>
          </a:p>
          <a:p>
            <a:pPr marL="609600" indent="-609600" algn="ctr">
              <a:spcAft>
                <a:spcPct val="30000"/>
              </a:spcAft>
              <a:buNone/>
            </a:pPr>
            <a:r>
              <a:rPr lang="en-US" sz="4200" dirty="0" smtClean="0">
                <a:solidFill>
                  <a:srgbClr val="0000FF"/>
                </a:solidFill>
              </a:rPr>
              <a:t>Data Dissemination Online: Experience with our Platforms</a:t>
            </a:r>
          </a:p>
          <a:p>
            <a:pPr marL="609600" indent="-609600" algn="ctr">
              <a:spcAft>
                <a:spcPct val="30000"/>
              </a:spcAft>
              <a:buNone/>
            </a:pPr>
            <a:endParaRPr lang="fr-FR" sz="8000" dirty="0" smtClean="0"/>
          </a:p>
          <a:p>
            <a:pPr marL="609600" indent="-609600" algn="ctr">
              <a:spcAft>
                <a:spcPct val="30000"/>
              </a:spcAft>
              <a:buNone/>
            </a:pPr>
            <a:endParaRPr lang="fr-FR" sz="8000" dirty="0" smtClean="0"/>
          </a:p>
        </p:txBody>
      </p:sp>
      <p:sp>
        <p:nvSpPr>
          <p:cNvPr id="15362" name="TextBox 16"/>
          <p:cNvSpPr txBox="1">
            <a:spLocks noChangeArrowheads="1"/>
          </p:cNvSpPr>
          <p:nvPr/>
        </p:nvSpPr>
        <p:spPr bwMode="auto">
          <a:xfrm>
            <a:off x="611188" y="0"/>
            <a:ext cx="813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fr-FR" b="1">
              <a:solidFill>
                <a:schemeClr val="bg1"/>
              </a:solidFill>
              <a:latin typeface="Garamond" pitchFamily="18" charset="0"/>
            </a:endParaRPr>
          </a:p>
          <a:p>
            <a:pPr marL="342900" indent="-342900"/>
            <a:endParaRPr lang="fr-FR">
              <a:latin typeface="Calibri" pitchFamily="34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1619250" y="93663"/>
            <a:ext cx="737235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endParaRPr lang="fr-FR" sz="36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215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Sources of Data to be disseminated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208B8-9DFC-4042-847B-2A6723C88BE7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65312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Macroeconomic data from BEAC for CEMAC countries (Cameroon, Central African Republic, Chad, Congo, Equatorial Guinea, and Gabon)</a:t>
            </a:r>
          </a:p>
          <a:p>
            <a:r>
              <a:rPr lang="en-US" dirty="0" smtClean="0"/>
              <a:t>IMF data for ECCAS countries (Angola, Burundi, Democratic Republic of Congo, Sao Tome and Principe)</a:t>
            </a:r>
          </a:p>
          <a:p>
            <a:r>
              <a:rPr lang="en-US" dirty="0" smtClean="0"/>
              <a:t>MDG data</a:t>
            </a:r>
          </a:p>
          <a:p>
            <a:r>
              <a:rPr lang="en-US" dirty="0" smtClean="0"/>
              <a:t>Data from National Statistical Offices</a:t>
            </a:r>
          </a:p>
          <a:p>
            <a:r>
              <a:rPr lang="en-US" dirty="0" smtClean="0"/>
              <a:t>ECA country focal points</a:t>
            </a:r>
          </a:p>
          <a:p>
            <a:r>
              <a:rPr lang="en-US" dirty="0" smtClean="0"/>
              <a:t>Data from other sources (World Bank,</a:t>
            </a:r>
          </a:p>
          <a:p>
            <a:pPr>
              <a:buNone/>
            </a:pPr>
            <a:r>
              <a:rPr lang="en-US" dirty="0" smtClean="0"/>
              <a:t>    ILO, OECD, European Commission, etc.)</a:t>
            </a:r>
          </a:p>
        </p:txBody>
      </p:sp>
      <p:pic>
        <p:nvPicPr>
          <p:cNvPr id="5" name="Image 4" descr="250px-ECCAS_and_CEMAC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861048"/>
            <a:ext cx="2520280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2150"/>
            <a:ext cx="7772400" cy="1143000"/>
          </a:xfrm>
        </p:spPr>
        <p:txBody>
          <a:bodyPr/>
          <a:lstStyle/>
          <a:p>
            <a:r>
              <a:rPr lang="en-US" dirty="0" smtClean="0"/>
              <a:t>Platform for data dissemination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208B8-9DFC-4042-847B-2A6723C88BE7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65312"/>
            <a:ext cx="7772400" cy="4572000"/>
          </a:xfrm>
        </p:spPr>
        <p:txBody>
          <a:bodyPr/>
          <a:lstStyle/>
          <a:p>
            <a:r>
              <a:rPr lang="en-US" dirty="0" smtClean="0"/>
              <a:t>Website (Central African </a:t>
            </a:r>
            <a:r>
              <a:rPr lang="en-US" dirty="0" err="1" smtClean="0"/>
              <a:t>StatBase</a:t>
            </a:r>
            <a:r>
              <a:rPr lang="en-US" dirty="0" smtClean="0"/>
              <a:t>)</a:t>
            </a:r>
          </a:p>
          <a:p>
            <a:r>
              <a:rPr lang="en-US" dirty="0" smtClean="0"/>
              <a:t>Publications (Economies of Central African countries)</a:t>
            </a:r>
          </a:p>
          <a:p>
            <a:r>
              <a:rPr lang="en-US" dirty="0" smtClean="0"/>
              <a:t>Country Profiles (quarterly)</a:t>
            </a:r>
          </a:p>
          <a:p>
            <a:r>
              <a:rPr lang="en-US" dirty="0" smtClean="0"/>
              <a:t>Special Reports (MDG, Regional trade, etc.)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2150"/>
            <a:ext cx="7772400" cy="1143000"/>
          </a:xfrm>
        </p:spPr>
        <p:txBody>
          <a:bodyPr/>
          <a:lstStyle/>
          <a:p>
            <a:r>
              <a:rPr lang="en-US" dirty="0" smtClean="0"/>
              <a:t>Public accessibility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208B8-9DFC-4042-847B-2A6723C88BE7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65312"/>
            <a:ext cx="7772400" cy="4572000"/>
          </a:xfrm>
        </p:spPr>
        <p:txBody>
          <a:bodyPr/>
          <a:lstStyle/>
          <a:p>
            <a:r>
              <a:rPr lang="en-US" dirty="0" smtClean="0"/>
              <a:t>Website (Central African </a:t>
            </a:r>
            <a:r>
              <a:rPr lang="en-US" dirty="0" err="1" smtClean="0"/>
              <a:t>StatBase</a:t>
            </a:r>
            <a:r>
              <a:rPr lang="en-US" dirty="0" smtClean="0"/>
              <a:t>) is the preferred data dissemination tool </a:t>
            </a:r>
          </a:p>
          <a:p>
            <a:r>
              <a:rPr lang="en-US" dirty="0" smtClean="0"/>
              <a:t>Currently only accessible to staff members</a:t>
            </a:r>
          </a:p>
          <a:p>
            <a:r>
              <a:rPr lang="en-US" dirty="0" smtClean="0"/>
              <a:t>Will soon be accessible to all via Internet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208B8-9DFC-4042-847B-2A6723C88BE7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pic>
        <p:nvPicPr>
          <p:cNvPr id="5" name="Image 4" descr="Stat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052736"/>
            <a:ext cx="8064896" cy="504056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916416" cy="510406"/>
          </a:xfrm>
        </p:spPr>
        <p:txBody>
          <a:bodyPr>
            <a:noAutofit/>
          </a:bodyPr>
          <a:lstStyle/>
          <a:p>
            <a:r>
              <a:rPr lang="en-US" sz="2800" dirty="0" smtClean="0"/>
              <a:t>Homepage of the Central African </a:t>
            </a:r>
            <a:r>
              <a:rPr lang="en-US" sz="2800" dirty="0" err="1" smtClean="0"/>
              <a:t>StatBase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2150"/>
            <a:ext cx="7772400" cy="1143000"/>
          </a:xfrm>
        </p:spPr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208B8-9DFC-4042-847B-2A6723C88BE7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65312"/>
            <a:ext cx="7772400" cy="4572000"/>
          </a:xfrm>
        </p:spPr>
        <p:txBody>
          <a:bodyPr/>
          <a:lstStyle/>
          <a:p>
            <a:r>
              <a:rPr lang="en-US" dirty="0" smtClean="0"/>
              <a:t>Data dissemination will be centralized in the new ECA databank architecture</a:t>
            </a:r>
          </a:p>
          <a:p>
            <a:r>
              <a:rPr lang="en-US" dirty="0" smtClean="0"/>
              <a:t>SRO-CA will need to be able to get more data from NSOs</a:t>
            </a:r>
          </a:p>
          <a:p>
            <a:r>
              <a:rPr lang="en-US" dirty="0" smtClean="0"/>
              <a:t>SRO-CA will need customized database interface to import data from external data sources, e.g. BEAC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1AF90A-F01E-40BA-8F8B-4D06C1C764A7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15361" name="Rectangle 3"/>
          <p:cNvSpPr>
            <a:spLocks noGrp="1" noChangeArrowheads="1"/>
          </p:cNvSpPr>
          <p:nvPr>
            <p:ph sz="quarter" idx="1"/>
          </p:nvPr>
        </p:nvSpPr>
        <p:spPr bwMode="auto">
          <a:xfrm>
            <a:off x="611560" y="908720"/>
            <a:ext cx="8136904" cy="55451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algn="ctr">
              <a:spcAft>
                <a:spcPct val="30000"/>
              </a:spcAft>
              <a:buNone/>
            </a:pPr>
            <a:endParaRPr lang="fr-FR" sz="4000" dirty="0" smtClean="0"/>
          </a:p>
          <a:p>
            <a:pPr marL="609600" indent="-609600" algn="ctr">
              <a:spcAft>
                <a:spcPct val="30000"/>
              </a:spcAft>
              <a:buNone/>
            </a:pPr>
            <a:r>
              <a:rPr lang="fr-FR" sz="5600" dirty="0" smtClean="0"/>
              <a:t>PART 2 </a:t>
            </a:r>
          </a:p>
          <a:p>
            <a:pPr marL="609600" indent="-609600" algn="ctr">
              <a:spcAft>
                <a:spcPct val="30000"/>
              </a:spcAft>
              <a:buNone/>
            </a:pPr>
            <a:r>
              <a:rPr lang="en-US" sz="4200" dirty="0" smtClean="0">
                <a:solidFill>
                  <a:srgbClr val="0000FF"/>
                </a:solidFill>
              </a:rPr>
              <a:t>Using data to enhance </a:t>
            </a:r>
          </a:p>
          <a:p>
            <a:pPr marL="609600" indent="-609600" algn="ctr">
              <a:spcAft>
                <a:spcPct val="30000"/>
              </a:spcAft>
              <a:buNone/>
            </a:pPr>
            <a:r>
              <a:rPr lang="en-US" sz="4200" dirty="0" smtClean="0">
                <a:solidFill>
                  <a:srgbClr val="0000FF"/>
                </a:solidFill>
              </a:rPr>
              <a:t>our online Communication</a:t>
            </a:r>
          </a:p>
        </p:txBody>
      </p:sp>
      <p:sp>
        <p:nvSpPr>
          <p:cNvPr id="15362" name="TextBox 16"/>
          <p:cNvSpPr txBox="1">
            <a:spLocks noChangeArrowheads="1"/>
          </p:cNvSpPr>
          <p:nvPr/>
        </p:nvSpPr>
        <p:spPr bwMode="auto">
          <a:xfrm>
            <a:off x="611188" y="0"/>
            <a:ext cx="813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fr-FR" b="1">
              <a:solidFill>
                <a:schemeClr val="bg1"/>
              </a:solidFill>
              <a:latin typeface="Garamond" pitchFamily="18" charset="0"/>
            </a:endParaRPr>
          </a:p>
          <a:p>
            <a:pPr marL="342900" indent="-342900"/>
            <a:endParaRPr lang="fr-FR">
              <a:latin typeface="Calibri" pitchFamily="34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1619250" y="93663"/>
            <a:ext cx="737235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endParaRPr lang="fr-FR" sz="36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4331</TotalTime>
  <Words>335</Words>
  <Application>Microsoft Office PowerPoint</Application>
  <PresentationFormat>On-screen Show (4:3)</PresentationFormat>
  <Paragraphs>75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Equity</vt:lpstr>
      <vt:lpstr>Slide 1</vt:lpstr>
      <vt:lpstr>Slide 2</vt:lpstr>
      <vt:lpstr>Slide 3</vt:lpstr>
      <vt:lpstr>Sources of Data to be disseminated</vt:lpstr>
      <vt:lpstr>Platform for data dissemination</vt:lpstr>
      <vt:lpstr>Public accessibility</vt:lpstr>
      <vt:lpstr>Homepage of the Central African StatBase</vt:lpstr>
      <vt:lpstr>Perspective</vt:lpstr>
      <vt:lpstr>Slide 9</vt:lpstr>
      <vt:lpstr>From Disseminating to Communicating</vt:lpstr>
      <vt:lpstr>Our communicational tools and tactics </vt:lpstr>
      <vt:lpstr>Our communicational tools and tactics </vt:lpstr>
      <vt:lpstr>Our communicational tools and tactics </vt:lpstr>
      <vt:lpstr>Our communicational tools and tactics </vt:lpstr>
      <vt:lpstr>Our communicational tools and tactics </vt:lpstr>
      <vt:lpstr>Our communicational tools and tactics </vt:lpstr>
      <vt:lpstr>Our communicational tools and tactics </vt:lpstr>
      <vt:lpstr>Our communicational tools and tactics </vt:lpstr>
      <vt:lpstr>Specific Techniques and Guard Rails</vt:lpstr>
      <vt:lpstr>Slide 20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CEA</dc:creator>
  <cp:lastModifiedBy>aakara</cp:lastModifiedBy>
  <cp:revision>235</cp:revision>
  <dcterms:created xsi:type="dcterms:W3CDTF">2012-02-17T17:33:28Z</dcterms:created>
  <dcterms:modified xsi:type="dcterms:W3CDTF">2014-05-02T16:41:26Z</dcterms:modified>
</cp:coreProperties>
</file>